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6"/>
  </p:notesMasterIdLst>
  <p:handoutMasterIdLst>
    <p:handoutMasterId r:id="rId17"/>
  </p:handoutMasterIdLst>
  <p:sldIdLst>
    <p:sldId id="265" r:id="rId5"/>
    <p:sldId id="310" r:id="rId6"/>
    <p:sldId id="311" r:id="rId7"/>
    <p:sldId id="313" r:id="rId8"/>
    <p:sldId id="312" r:id="rId9"/>
    <p:sldId id="314" r:id="rId10"/>
    <p:sldId id="315" r:id="rId11"/>
    <p:sldId id="316" r:id="rId12"/>
    <p:sldId id="320" r:id="rId13"/>
    <p:sldId id="321" r:id="rId14"/>
    <p:sldId id="319" r:id="rId15"/>
  </p:sldIdLst>
  <p:sldSz cx="12188825" cy="6858000"/>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varScale="1">
        <p:scale>
          <a:sx n="91" d="100"/>
          <a:sy n="91" d="100"/>
        </p:scale>
        <p:origin x="370" y="6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20/11/2022</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20/11/2022</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11</a:t>
            </a:fld>
            <a:endParaRPr lang="es-ES" dirty="0"/>
          </a:p>
        </p:txBody>
      </p:sp>
    </p:spTree>
    <p:extLst>
      <p:ext uri="{BB962C8B-B14F-4D97-AF65-F5344CB8AC3E}">
        <p14:creationId xmlns:p14="http://schemas.microsoft.com/office/powerpoint/2010/main" val="270649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544" y="758952"/>
            <a:ext cx="9415867" cy="4041648"/>
          </a:xfrm>
        </p:spPr>
        <p:txBody>
          <a:bodyPr anchor="b">
            <a:normAutofit/>
          </a:bodyPr>
          <a:lstStyle>
            <a:lvl1pPr algn="l">
              <a:lnSpc>
                <a:spcPct val="85000"/>
              </a:lnSpc>
              <a:defRPr sz="7198"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61544" y="4800600"/>
            <a:ext cx="9415867" cy="1691640"/>
          </a:xfrm>
        </p:spPr>
        <p:txBody>
          <a:bodyPr>
            <a:normAutofit/>
          </a:bodyPr>
          <a:lstStyle>
            <a:lvl1pPr marL="0" indent="0" algn="l">
              <a:buNone/>
              <a:defRPr sz="2199" baseline="0">
                <a:solidFill>
                  <a:schemeClr val="tx1">
                    <a:lumMod val="75000"/>
                  </a:schemeClr>
                </a:solidFill>
              </a:defRPr>
            </a:lvl1pPr>
            <a:lvl2pPr marL="457063" indent="0" algn="ctr">
              <a:buNone/>
              <a:defRPr sz="2199"/>
            </a:lvl2pPr>
            <a:lvl3pPr marL="914126" indent="0" algn="ctr">
              <a:buNone/>
              <a:defRPr sz="21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11/20/2022</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‹Nº›</a:t>
            </a:fld>
            <a:endParaRPr lang="en-US" dirty="0"/>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3372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1AC609F-0362-4067-A47A-9F1CA2E45A65}" type="datetime1">
              <a:rPr lang="es-ES" smtClean="0"/>
              <a:pPr/>
              <a:t>20/11/2022</a:t>
            </a:fld>
            <a:endParaRPr lang="es-ES"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03941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6448" y="381000"/>
            <a:ext cx="2475855"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61801" y="381000"/>
            <a:ext cx="7732286"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2AED9F-A6BB-400D-8F4D-616EB46A9405}" type="datetime1">
              <a:rPr lang="es-ES" smtClean="0"/>
              <a:pPr/>
              <a:t>20/11/2022</a:t>
            </a:fld>
            <a:endParaRPr lang="es-ES"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120523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gn="r"/>
            <a:fld id="{7170E197-1079-4777-8273-53286CD6A787}" type="datetime1">
              <a:rPr lang="es-ES" smtClean="0"/>
              <a:pPr algn="r"/>
              <a:t>20/11/2022</a:t>
            </a:fld>
            <a:endParaRPr lang="es-ES"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184994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544" y="758952"/>
            <a:ext cx="9415867" cy="4041648"/>
          </a:xfrm>
        </p:spPr>
        <p:txBody>
          <a:bodyPr anchor="b">
            <a:normAutofit/>
          </a:bodyPr>
          <a:lstStyle>
            <a:lvl1pPr>
              <a:lnSpc>
                <a:spcPct val="85000"/>
              </a:lnSpc>
              <a:defRPr sz="7198"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544" y="4800600"/>
            <a:ext cx="9415867" cy="1691640"/>
          </a:xfrm>
        </p:spPr>
        <p:txBody>
          <a:bodyPr anchor="t">
            <a:normAutofit/>
          </a:bodyPr>
          <a:lstStyle>
            <a:lvl1pPr marL="0" indent="0">
              <a:buNone/>
              <a:defRPr sz="2199">
                <a:solidFill>
                  <a:schemeClr val="tx1">
                    <a:lumMod val="65000"/>
                    <a:lumOff val="3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12EF1AF-E5B2-41DB-BFF8-672C5BBF646A}" type="datetime1">
              <a:rPr lang="es-ES" smtClean="0"/>
              <a:pPr/>
              <a:t>20/11/2022</a:t>
            </a:fld>
            <a:endParaRPr lang="es-ES" dirty="0"/>
          </a:p>
        </p:txBody>
      </p:sp>
      <p:sp>
        <p:nvSpPr>
          <p:cNvPr id="5" name="Footer Placeholder 4"/>
          <p:cNvSpPr>
            <a:spLocks noGrp="1"/>
          </p:cNvSpPr>
          <p:nvPr>
            <p:ph type="ftr" sz="quarter" idx="11"/>
          </p:nvPr>
        </p:nvSpPr>
        <p:spPr/>
        <p:txBody>
          <a:bodyPr/>
          <a:lstStyle/>
          <a:p>
            <a:pPr rtl="0"/>
            <a:endParaRPr lang="es-ES" noProof="0" dirty="0"/>
          </a:p>
        </p:txBody>
      </p:sp>
      <p:sp>
        <p:nvSpPr>
          <p:cNvPr id="6" name="Slide Number Placeholder 5"/>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
        <p:nvSpPr>
          <p:cNvPr id="7" name="Rectangle 6"/>
          <p:cNvSpPr/>
          <p:nvPr/>
        </p:nvSpPr>
        <p:spPr>
          <a:xfrm>
            <a:off x="0" y="0"/>
            <a:ext cx="4570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476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61543" y="1828801"/>
            <a:ext cx="4479393" cy="4351337"/>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24885" y="1828801"/>
            <a:ext cx="4479393" cy="4351337"/>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lgn="r"/>
            <a:fld id="{8E17C630-F8FA-4DCB-87FA-91D30885A2FD}" type="datetime1">
              <a:rPr lang="es-ES" smtClean="0"/>
              <a:pPr algn="r"/>
              <a:t>20/11/2022</a:t>
            </a:fld>
            <a:endParaRPr lang="es-ES"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351082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543" y="1713655"/>
            <a:ext cx="4479393" cy="731520"/>
          </a:xfrm>
        </p:spPr>
        <p:txBody>
          <a:bodyPr anchor="b">
            <a:normAutofit/>
          </a:bodyPr>
          <a:lstStyle>
            <a:lvl1pPr marL="0" indent="0">
              <a:spcBef>
                <a:spcPts val="0"/>
              </a:spcBef>
              <a:buNone/>
              <a:defRPr sz="1999" b="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61543" y="2507550"/>
            <a:ext cx="4479393" cy="3664650"/>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24885" y="1713655"/>
            <a:ext cx="4479393" cy="731520"/>
          </a:xfrm>
        </p:spPr>
        <p:txBody>
          <a:bodyPr anchor="b">
            <a:normAutofit/>
          </a:bodyPr>
          <a:lstStyle>
            <a:lvl1pPr marL="0" indent="0">
              <a:lnSpc>
                <a:spcPct val="95000"/>
              </a:lnSpc>
              <a:spcBef>
                <a:spcPts val="0"/>
              </a:spcBef>
              <a:buNone/>
              <a:defRPr lang="en-US" sz="1999" b="0" kern="1200" dirty="0">
                <a:solidFill>
                  <a:schemeClr val="tx2"/>
                </a:solidFill>
                <a:latin typeface="+mn-lt"/>
                <a:ea typeface="+mn-ea"/>
                <a:cs typeface="+mn-cs"/>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marL="0" lvl="0" indent="0" algn="l" defTabSz="914126" rtl="0" eaLnBrk="1" latinLnBrk="0" hangingPunct="1">
              <a:lnSpc>
                <a:spcPct val="90000"/>
              </a:lnSpc>
              <a:spcBef>
                <a:spcPts val="1999"/>
              </a:spcBef>
              <a:buFontTx/>
              <a:buNone/>
            </a:pPr>
            <a:r>
              <a:rPr lang="es-ES"/>
              <a:t>Haga clic para modificar los estilos de texto del patrón</a:t>
            </a:r>
          </a:p>
        </p:txBody>
      </p:sp>
      <p:sp>
        <p:nvSpPr>
          <p:cNvPr id="6" name="Content Placeholder 5"/>
          <p:cNvSpPr>
            <a:spLocks noGrp="1"/>
          </p:cNvSpPr>
          <p:nvPr>
            <p:ph sz="quarter" idx="4"/>
          </p:nvPr>
        </p:nvSpPr>
        <p:spPr>
          <a:xfrm>
            <a:off x="6124885" y="2507550"/>
            <a:ext cx="4479393" cy="3664650"/>
          </a:xfrm>
        </p:spPr>
        <p:txBody>
          <a:bodyPr/>
          <a:lstStyle>
            <a:lvl1pPr>
              <a:defRPr sz="1799"/>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24076C6-356A-48AB-A8EF-572AE4A11929}" type="datetime1">
              <a:rPr lang="es-ES" smtClean="0"/>
              <a:pPr/>
              <a:t>20/11/2022</a:t>
            </a:fld>
            <a:endParaRPr lang="es-ES" dirty="0"/>
          </a:p>
        </p:txBody>
      </p:sp>
      <p:sp>
        <p:nvSpPr>
          <p:cNvPr id="8" name="Footer Placeholder 7"/>
          <p:cNvSpPr>
            <a:spLocks noGrp="1"/>
          </p:cNvSpPr>
          <p:nvPr>
            <p:ph type="ftr" sz="quarter" idx="11"/>
          </p:nvPr>
        </p:nvSpPr>
        <p:spPr/>
        <p:txBody>
          <a:bodyPr/>
          <a:lstStyle/>
          <a:p>
            <a:pPr rtl="0"/>
            <a:endParaRPr lang="es-ES" noProof="0" dirty="0"/>
          </a:p>
        </p:txBody>
      </p:sp>
      <p:sp>
        <p:nvSpPr>
          <p:cNvPr id="9" name="Slide Number Placeholder 8"/>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903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4A686D9-BDBD-4090-B19D-04E04F3CB648}" type="datetime1">
              <a:rPr lang="es-ES" smtClean="0"/>
              <a:pPr/>
              <a:t>20/11/2022</a:t>
            </a:fld>
            <a:endParaRPr lang="es-ES" dirty="0"/>
          </a:p>
        </p:txBody>
      </p:sp>
      <p:sp>
        <p:nvSpPr>
          <p:cNvPr id="4" name="Footer Placeholder 3"/>
          <p:cNvSpPr>
            <a:spLocks noGrp="1"/>
          </p:cNvSpPr>
          <p:nvPr>
            <p:ph type="ftr" sz="quarter" idx="11"/>
          </p:nvPr>
        </p:nvSpPr>
        <p:spPr/>
        <p:txBody>
          <a:bodyPr/>
          <a:lstStyle/>
          <a:p>
            <a:pPr rtl="0"/>
            <a:endParaRPr lang="es-ES" noProof="0" dirty="0"/>
          </a:p>
        </p:txBody>
      </p:sp>
      <p:sp>
        <p:nvSpPr>
          <p:cNvPr id="5" name="Slide Number Placeholder 4"/>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35230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4D0FB-1285-4974-8D4E-BCFCC0FA7978}" type="datetime1">
              <a:rPr lang="es-ES" smtClean="0"/>
              <a:pPr/>
              <a:t>20/11/2022</a:t>
            </a:fld>
            <a:endParaRPr lang="es-ES" dirty="0"/>
          </a:p>
        </p:txBody>
      </p:sp>
      <p:sp>
        <p:nvSpPr>
          <p:cNvPr id="3" name="Footer Placeholder 2"/>
          <p:cNvSpPr>
            <a:spLocks noGrp="1"/>
          </p:cNvSpPr>
          <p:nvPr>
            <p:ph type="ftr" sz="quarter" idx="11"/>
          </p:nvPr>
        </p:nvSpPr>
        <p:spPr/>
        <p:txBody>
          <a:bodyPr/>
          <a:lstStyle/>
          <a:p>
            <a:pPr rtl="0"/>
            <a:endParaRPr lang="es-ES" noProof="0" dirty="0"/>
          </a:p>
        </p:txBody>
      </p:sp>
      <p:sp>
        <p:nvSpPr>
          <p:cNvPr id="4" name="Slide Number Placeholder 3"/>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391981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029" y="457201"/>
            <a:ext cx="3199567" cy="1600197"/>
          </a:xfrm>
        </p:spPr>
        <p:txBody>
          <a:bodyPr anchor="b">
            <a:normAutofit/>
          </a:bodyPr>
          <a:lstStyle>
            <a:lvl1pPr>
              <a:defRPr sz="3199"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503094" y="685800"/>
            <a:ext cx="6077483" cy="5486400"/>
          </a:xfrm>
        </p:spPr>
        <p:txBody>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029" y="2099735"/>
            <a:ext cx="3199567" cy="3810001"/>
          </a:xfrm>
        </p:spPr>
        <p:txBody>
          <a:bodyPr>
            <a:normAutofit/>
          </a:bodyPr>
          <a:lstStyle>
            <a:lvl1pPr marL="0" indent="0">
              <a:lnSpc>
                <a:spcPct val="114000"/>
              </a:lnSpc>
              <a:spcBef>
                <a:spcPts val="800"/>
              </a:spcBef>
              <a:buNone/>
              <a:defRPr sz="13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C3D96D5-80C9-4ED7-89C2-CE590C3C6CB2}" type="datetime1">
              <a:rPr lang="es-ES" smtClean="0"/>
              <a:pPr/>
              <a:t>20/11/2022</a:t>
            </a:fld>
            <a:endParaRPr lang="es-ES"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399140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89899"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162" y="5257800"/>
            <a:ext cx="9979600" cy="914400"/>
          </a:xfrm>
        </p:spPr>
        <p:txBody>
          <a:bodyPr anchor="b">
            <a:normAutofit/>
          </a:bodyPr>
          <a:lstStyle>
            <a:lvl1pPr>
              <a:defRPr sz="2799" b="0">
                <a:solidFill>
                  <a:schemeClr val="bg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1289899" cy="5128923"/>
          </a:xfrm>
          <a:solidFill>
            <a:schemeClr val="accent1"/>
          </a:solidFill>
        </p:spPr>
        <p:txBody>
          <a:bodyPr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4162" y="6108590"/>
            <a:ext cx="99796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A911BAB-2490-48FD-81BA-E5EB85DA87AE}" type="datetime1">
              <a:rPr lang="es-ES" smtClean="0"/>
              <a:pPr/>
              <a:t>20/11/2022</a:t>
            </a:fld>
            <a:endParaRPr lang="es-ES" dirty="0"/>
          </a:p>
        </p:txBody>
      </p:sp>
      <p:sp>
        <p:nvSpPr>
          <p:cNvPr id="6" name="Footer Placeholder 5"/>
          <p:cNvSpPr>
            <a:spLocks noGrp="1"/>
          </p:cNvSpPr>
          <p:nvPr>
            <p:ph type="ftr" sz="quarter" idx="11"/>
          </p:nvPr>
        </p:nvSpPr>
        <p:spPr/>
        <p:txBody>
          <a:bodyPr/>
          <a:lstStyle/>
          <a:p>
            <a:pPr rtl="0"/>
            <a:endParaRPr lang="es-ES" noProof="0" dirty="0"/>
          </a:p>
        </p:txBody>
      </p:sp>
      <p:sp>
        <p:nvSpPr>
          <p:cNvPr id="7" name="Slide Number Placeholder 6"/>
          <p:cNvSpPr>
            <a:spLocks noGrp="1"/>
          </p:cNvSpPr>
          <p:nvPr>
            <p:ph type="sldNum" sz="quarter" idx="12"/>
          </p:nvPr>
        </p:nvSpPr>
        <p:spPr/>
        <p:txBody>
          <a:bodyPr/>
          <a:lstStyle/>
          <a:p>
            <a:pPr rtl="0"/>
            <a:fld id="{2A013F82-EE5E-44EE-A61D-E31C6657F26F}" type="slidenum">
              <a:rPr lang="es-ES" noProof="0" smtClean="0"/>
              <a:pPr rtl="0"/>
              <a:t>‹Nº›</a:t>
            </a:fld>
            <a:endParaRPr lang="es-ES" noProof="0" dirty="0"/>
          </a:p>
        </p:txBody>
      </p:sp>
    </p:spTree>
    <p:extLst>
      <p:ext uri="{BB962C8B-B14F-4D97-AF65-F5344CB8AC3E}">
        <p14:creationId xmlns:p14="http://schemas.microsoft.com/office/powerpoint/2010/main" val="427688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89899" y="0"/>
            <a:ext cx="914162"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543" y="365760"/>
            <a:ext cx="9690116" cy="1325562"/>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543" y="1828801"/>
            <a:ext cx="8593122"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6200000">
            <a:off x="10794483" y="998585"/>
            <a:ext cx="1904999" cy="365030"/>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algn="r"/>
            <a:fld id="{7170E197-1079-4777-8273-53286CD6A787}" type="datetime1">
              <a:rPr lang="es-ES" smtClean="0"/>
              <a:pPr algn="r"/>
              <a:t>20/11/2022</a:t>
            </a:fld>
            <a:endParaRPr lang="es-ES" dirty="0"/>
          </a:p>
        </p:txBody>
      </p:sp>
      <p:sp>
        <p:nvSpPr>
          <p:cNvPr id="5" name="Footer Placeholder 4"/>
          <p:cNvSpPr>
            <a:spLocks noGrp="1"/>
          </p:cNvSpPr>
          <p:nvPr>
            <p:ph type="ftr" sz="quarter" idx="3"/>
          </p:nvPr>
        </p:nvSpPr>
        <p:spPr>
          <a:xfrm rot="16200000">
            <a:off x="9956281" y="4046585"/>
            <a:ext cx="3581400" cy="365030"/>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rtl="0"/>
            <a:endParaRPr lang="es-ES" noProof="0" dirty="0"/>
          </a:p>
        </p:txBody>
      </p:sp>
      <p:sp>
        <p:nvSpPr>
          <p:cNvPr id="6" name="Slide Number Placeholder 5"/>
          <p:cNvSpPr>
            <a:spLocks noGrp="1"/>
          </p:cNvSpPr>
          <p:nvPr>
            <p:ph type="sldNum" sz="quarter" idx="4"/>
          </p:nvPr>
        </p:nvSpPr>
        <p:spPr>
          <a:xfrm>
            <a:off x="11289899" y="6172201"/>
            <a:ext cx="914162" cy="593725"/>
          </a:xfrm>
          <a:prstGeom prst="rect">
            <a:avLst/>
          </a:prstGeom>
        </p:spPr>
        <p:txBody>
          <a:bodyPr vert="horz" lIns="45720" tIns="45720" rIns="45720" bIns="45720" rtlCol="0" anchor="ctr">
            <a:normAutofit/>
          </a:bodyPr>
          <a:lstStyle>
            <a:lvl1pPr algn="ctr">
              <a:defRPr sz="3599">
                <a:solidFill>
                  <a:schemeClr val="tx2">
                    <a:lumMod val="60000"/>
                    <a:lumOff val="40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2509821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spc="-50" baseline="0">
          <a:solidFill>
            <a:schemeClr val="tx1"/>
          </a:solidFill>
          <a:latin typeface="+mj-lt"/>
          <a:ea typeface="+mj-ea"/>
          <a:cs typeface="+mj-cs"/>
        </a:defRPr>
      </a:lvl1pPr>
    </p:titleStyle>
    <p:bodyStyle>
      <a:lvl1pPr marL="182825" indent="-182825" algn="l" defTabSz="914126" rtl="0" eaLnBrk="1" latinLnBrk="0" hangingPunct="1">
        <a:lnSpc>
          <a:spcPct val="95000"/>
        </a:lnSpc>
        <a:spcBef>
          <a:spcPts val="1400"/>
        </a:spcBef>
        <a:spcAft>
          <a:spcPts val="200"/>
        </a:spcAft>
        <a:buClr>
          <a:schemeClr val="accent1"/>
        </a:buClr>
        <a:buSzPct val="80000"/>
        <a:buFont typeface="Arial" pitchFamily="34" charset="0"/>
        <a:buChar char="•"/>
        <a:defRPr sz="1799" kern="1200" spc="10" baseline="0">
          <a:solidFill>
            <a:schemeClr val="tx1"/>
          </a:solidFill>
          <a:latin typeface="+mn-lt"/>
          <a:ea typeface="+mn-ea"/>
          <a:cs typeface="+mn-cs"/>
        </a:defRPr>
      </a:lvl1pPr>
      <a:lvl2pPr marL="457063" indent="-182825" algn="l" defTabSz="914126"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301"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538"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79776" indent="-182825"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52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43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34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250" indent="-228531" algn="l" defTabSz="914126"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485899" y="1412776"/>
            <a:ext cx="9277670" cy="576064"/>
          </a:xfrm>
        </p:spPr>
        <p:txBody>
          <a:bodyPr rtlCol="0">
            <a:noAutofit/>
          </a:bodyPr>
          <a:lstStyle/>
          <a:p>
            <a:pPr algn="ctr" rtl="0"/>
            <a:r>
              <a:rPr lang="es-ES" sz="2800" dirty="0"/>
              <a:t>Universidad Autónoma de Nuevo León</a:t>
            </a:r>
            <a:br>
              <a:rPr lang="es-ES" sz="2800" dirty="0"/>
            </a:br>
            <a:r>
              <a:rPr lang="es-ES" sz="2800" dirty="0"/>
              <a:t>Facultad de Ingeniería Mecánica y Eléctrica</a:t>
            </a:r>
          </a:p>
        </p:txBody>
      </p:sp>
      <p:sp>
        <p:nvSpPr>
          <p:cNvPr id="4" name="Subtítulo 3"/>
          <p:cNvSpPr>
            <a:spLocks noGrp="1"/>
          </p:cNvSpPr>
          <p:nvPr>
            <p:ph type="subTitle" idx="1"/>
          </p:nvPr>
        </p:nvSpPr>
        <p:spPr>
          <a:xfrm>
            <a:off x="4373065" y="2276872"/>
            <a:ext cx="3017491" cy="648072"/>
          </a:xfrm>
        </p:spPr>
        <p:txBody>
          <a:bodyPr rtlCol="0">
            <a:normAutofit fontScale="92500"/>
          </a:bodyPr>
          <a:lstStyle/>
          <a:p>
            <a:pPr rtl="0"/>
            <a:r>
              <a:rPr lang="es-ES" sz="3200" dirty="0"/>
              <a:t>CYBER-DEDO</a:t>
            </a:r>
          </a:p>
        </p:txBody>
      </p:sp>
      <p:sp>
        <p:nvSpPr>
          <p:cNvPr id="6" name="Título 2"/>
          <p:cNvSpPr txBox="1">
            <a:spLocks/>
          </p:cNvSpPr>
          <p:nvPr/>
        </p:nvSpPr>
        <p:spPr>
          <a:xfrm>
            <a:off x="1242975" y="3151284"/>
            <a:ext cx="9277670" cy="57606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r>
              <a:rPr lang="es-ES" sz="2800" dirty="0"/>
              <a:t>Proyecto de Biomecánica</a:t>
            </a:r>
          </a:p>
          <a:p>
            <a:pPr algn="ctr"/>
            <a:r>
              <a:rPr lang="es-ES" sz="2800"/>
              <a:t>Equipo 2</a:t>
            </a:r>
            <a:endParaRPr lang="es-ES" sz="2800" dirty="0"/>
          </a:p>
        </p:txBody>
      </p:sp>
      <p:graphicFrame>
        <p:nvGraphicFramePr>
          <p:cNvPr id="7" name="Tabla 6"/>
          <p:cNvGraphicFramePr>
            <a:graphicFrameLocks noGrp="1"/>
          </p:cNvGraphicFramePr>
          <p:nvPr>
            <p:extLst>
              <p:ext uri="{D42A27DB-BD31-4B8C-83A1-F6EECF244321}">
                <p14:modId xmlns:p14="http://schemas.microsoft.com/office/powerpoint/2010/main" val="1744982843"/>
              </p:ext>
            </p:extLst>
          </p:nvPr>
        </p:nvGraphicFramePr>
        <p:xfrm>
          <a:off x="1818868" y="4087388"/>
          <a:ext cx="8125884" cy="2225040"/>
        </p:xfrm>
        <a:graphic>
          <a:graphicData uri="http://schemas.openxmlformats.org/drawingml/2006/table">
            <a:tbl>
              <a:tblPr firstRow="1" bandRow="1">
                <a:tableStyleId>{BC89EF96-8CEA-46FF-86C4-4CE0E7609802}</a:tableStyleId>
              </a:tblPr>
              <a:tblGrid>
                <a:gridCol w="4062942">
                  <a:extLst>
                    <a:ext uri="{9D8B030D-6E8A-4147-A177-3AD203B41FA5}">
                      <a16:colId xmlns:a16="http://schemas.microsoft.com/office/drawing/2014/main" val="20000"/>
                    </a:ext>
                  </a:extLst>
                </a:gridCol>
                <a:gridCol w="4062942">
                  <a:extLst>
                    <a:ext uri="{9D8B030D-6E8A-4147-A177-3AD203B41FA5}">
                      <a16:colId xmlns:a16="http://schemas.microsoft.com/office/drawing/2014/main" val="20001"/>
                    </a:ext>
                  </a:extLst>
                </a:gridCol>
              </a:tblGrid>
              <a:tr h="370840">
                <a:tc>
                  <a:txBody>
                    <a:bodyPr/>
                    <a:lstStyle/>
                    <a:p>
                      <a:r>
                        <a:rPr lang="es-ES" dirty="0"/>
                        <a:t>Integrantes:</a:t>
                      </a:r>
                      <a:endParaRPr lang="es-MX" dirty="0"/>
                    </a:p>
                  </a:txBody>
                  <a:tcPr/>
                </a:tc>
                <a:tc>
                  <a:txBody>
                    <a:bodyPr/>
                    <a:lstStyle/>
                    <a:p>
                      <a:r>
                        <a:rPr lang="es-ES" dirty="0"/>
                        <a:t>Matricula:</a:t>
                      </a:r>
                      <a:endParaRPr lang="es-MX" dirty="0"/>
                    </a:p>
                  </a:txBody>
                  <a:tcPr/>
                </a:tc>
                <a:extLst>
                  <a:ext uri="{0D108BD9-81ED-4DB2-BD59-A6C34878D82A}">
                    <a16:rowId xmlns:a16="http://schemas.microsoft.com/office/drawing/2014/main" val="10000"/>
                  </a:ext>
                </a:extLst>
              </a:tr>
              <a:tr h="370840">
                <a:tc>
                  <a:txBody>
                    <a:bodyPr/>
                    <a:lstStyle/>
                    <a:p>
                      <a:pPr algn="ctr"/>
                      <a:r>
                        <a:rPr lang="es-ES" dirty="0"/>
                        <a:t>Jaime Alejandro González Luna</a:t>
                      </a:r>
                      <a:endParaRPr lang="es-MX" dirty="0"/>
                    </a:p>
                  </a:txBody>
                  <a:tcPr/>
                </a:tc>
                <a:tc>
                  <a:txBody>
                    <a:bodyPr/>
                    <a:lstStyle/>
                    <a:p>
                      <a:pPr algn="ctr"/>
                      <a:r>
                        <a:rPr lang="es-ES" dirty="0"/>
                        <a:t>1825880</a:t>
                      </a:r>
                      <a:endParaRPr lang="es-MX" dirty="0"/>
                    </a:p>
                  </a:txBody>
                  <a:tcPr/>
                </a:tc>
                <a:extLst>
                  <a:ext uri="{0D108BD9-81ED-4DB2-BD59-A6C34878D82A}">
                    <a16:rowId xmlns:a16="http://schemas.microsoft.com/office/drawing/2014/main" val="10001"/>
                  </a:ext>
                </a:extLst>
              </a:tr>
              <a:tr h="370840">
                <a:tc>
                  <a:txBody>
                    <a:bodyPr/>
                    <a:lstStyle/>
                    <a:p>
                      <a:pPr algn="ctr"/>
                      <a:r>
                        <a:rPr lang="es-ES" dirty="0"/>
                        <a:t>Uriel Eduardo Garcia Flores</a:t>
                      </a:r>
                      <a:endParaRPr lang="es-MX" dirty="0"/>
                    </a:p>
                  </a:txBody>
                  <a:tcPr/>
                </a:tc>
                <a:tc>
                  <a:txBody>
                    <a:bodyPr/>
                    <a:lstStyle/>
                    <a:p>
                      <a:pPr algn="ctr"/>
                      <a:r>
                        <a:rPr lang="es-ES" dirty="0"/>
                        <a:t>1904815</a:t>
                      </a:r>
                      <a:endParaRPr lang="es-MX" dirty="0"/>
                    </a:p>
                  </a:txBody>
                  <a:tcPr/>
                </a:tc>
                <a:extLst>
                  <a:ext uri="{0D108BD9-81ED-4DB2-BD59-A6C34878D82A}">
                    <a16:rowId xmlns:a16="http://schemas.microsoft.com/office/drawing/2014/main" val="10002"/>
                  </a:ext>
                </a:extLst>
              </a:tr>
              <a:tr h="370840">
                <a:tc>
                  <a:txBody>
                    <a:bodyPr/>
                    <a:lstStyle/>
                    <a:p>
                      <a:pPr algn="ctr"/>
                      <a:r>
                        <a:rPr lang="es-ES" dirty="0"/>
                        <a:t>Edgar Francisco Aguilar Villareal</a:t>
                      </a:r>
                      <a:endParaRPr lang="es-MX" dirty="0"/>
                    </a:p>
                  </a:txBody>
                  <a:tcPr/>
                </a:tc>
                <a:tc>
                  <a:txBody>
                    <a:bodyPr/>
                    <a:lstStyle/>
                    <a:p>
                      <a:pPr algn="ctr"/>
                      <a:r>
                        <a:rPr lang="es-ES" dirty="0"/>
                        <a:t>1942644</a:t>
                      </a:r>
                      <a:endParaRPr lang="es-MX" dirty="0"/>
                    </a:p>
                  </a:txBody>
                  <a:tcPr/>
                </a:tc>
                <a:extLst>
                  <a:ext uri="{0D108BD9-81ED-4DB2-BD59-A6C34878D82A}">
                    <a16:rowId xmlns:a16="http://schemas.microsoft.com/office/drawing/2014/main" val="10003"/>
                  </a:ext>
                </a:extLst>
              </a:tr>
              <a:tr h="370840">
                <a:tc>
                  <a:txBody>
                    <a:bodyPr/>
                    <a:lstStyle/>
                    <a:p>
                      <a:pPr algn="ctr"/>
                      <a:r>
                        <a:rPr lang="es-ES" dirty="0"/>
                        <a:t>Ernesto Emiliano Arriaga Amaro</a:t>
                      </a:r>
                      <a:endParaRPr lang="es-MX" dirty="0"/>
                    </a:p>
                  </a:txBody>
                  <a:tcPr/>
                </a:tc>
                <a:tc>
                  <a:txBody>
                    <a:bodyPr/>
                    <a:lstStyle/>
                    <a:p>
                      <a:pPr algn="ctr"/>
                      <a:r>
                        <a:rPr lang="es-ES" dirty="0"/>
                        <a:t>1991939</a:t>
                      </a:r>
                      <a:endParaRPr lang="es-MX" dirty="0"/>
                    </a:p>
                  </a:txBody>
                  <a:tcPr/>
                </a:tc>
                <a:extLst>
                  <a:ext uri="{0D108BD9-81ED-4DB2-BD59-A6C34878D82A}">
                    <a16:rowId xmlns:a16="http://schemas.microsoft.com/office/drawing/2014/main" val="10004"/>
                  </a:ext>
                </a:extLst>
              </a:tr>
              <a:tr h="370840">
                <a:tc>
                  <a:txBody>
                    <a:bodyPr/>
                    <a:lstStyle/>
                    <a:p>
                      <a:pPr algn="ctr"/>
                      <a:r>
                        <a:rPr lang="es-ES" dirty="0"/>
                        <a:t>Oscar</a:t>
                      </a:r>
                      <a:r>
                        <a:rPr lang="es-ES" baseline="0" dirty="0"/>
                        <a:t> Hernández Chávez</a:t>
                      </a:r>
                      <a:endParaRPr lang="es-MX" dirty="0"/>
                    </a:p>
                  </a:txBody>
                  <a:tcPr/>
                </a:tc>
                <a:tc>
                  <a:txBody>
                    <a:bodyPr/>
                    <a:lstStyle/>
                    <a:p>
                      <a:pPr algn="ctr"/>
                      <a:r>
                        <a:rPr lang="es-ES" dirty="0"/>
                        <a:t>1992049</a:t>
                      </a:r>
                      <a:endParaRPr lang="es-MX" dirty="0"/>
                    </a:p>
                  </a:txBody>
                  <a:tcPr/>
                </a:tc>
                <a:extLst>
                  <a:ext uri="{0D108BD9-81ED-4DB2-BD59-A6C34878D82A}">
                    <a16:rowId xmlns:a16="http://schemas.microsoft.com/office/drawing/2014/main" val="10005"/>
                  </a:ext>
                </a:extLst>
              </a:tr>
            </a:tbl>
          </a:graphicData>
        </a:graphic>
      </p:graphicFrame>
      <p:pic>
        <p:nvPicPr>
          <p:cNvPr id="8" name="Imagen 7" descr="Resultado de imagen para uanl">
            <a:extLst>
              <a:ext uri="{FF2B5EF4-FFF2-40B4-BE49-F238E27FC236}">
                <a16:creationId xmlns:a16="http://schemas.microsoft.com/office/drawing/2014/main" id="{3C591059-B354-8A4D-F411-482586C7FBC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41" y="397034"/>
            <a:ext cx="1453515" cy="727710"/>
          </a:xfrm>
          <a:prstGeom prst="rect">
            <a:avLst/>
          </a:prstGeom>
        </p:spPr>
        <p:style>
          <a:lnRef idx="1">
            <a:schemeClr val="dk1"/>
          </a:lnRef>
          <a:fillRef idx="2">
            <a:schemeClr val="dk1"/>
          </a:fillRef>
          <a:effectRef idx="1">
            <a:schemeClr val="dk1"/>
          </a:effectRef>
          <a:fontRef idx="minor">
            <a:schemeClr val="dk1"/>
          </a:fontRef>
        </p:style>
      </p:pic>
      <p:pic>
        <p:nvPicPr>
          <p:cNvPr id="9" name="Imagen 8" descr="Resultado de imagen para fime">
            <a:extLst>
              <a:ext uri="{FF2B5EF4-FFF2-40B4-BE49-F238E27FC236}">
                <a16:creationId xmlns:a16="http://schemas.microsoft.com/office/drawing/2014/main" id="{4353C55E-C5EE-4B2D-05A2-6509EFBD6C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20645" y="397034"/>
            <a:ext cx="1432560" cy="727710"/>
          </a:xfrm>
          <a:prstGeom prst="rect">
            <a:avLst/>
          </a:prstGeom>
        </p:spPr>
        <p:style>
          <a:lnRef idx="1">
            <a:schemeClr val="dk1"/>
          </a:lnRef>
          <a:fillRef idx="2">
            <a:schemeClr val="dk1"/>
          </a:fillRef>
          <a:effectRef idx="1">
            <a:schemeClr val="dk1"/>
          </a:effectRef>
          <a:fontRef idx="minor">
            <a:schemeClr val="dk1"/>
          </a:fontRef>
        </p:style>
      </p:pic>
      <p:sp>
        <p:nvSpPr>
          <p:cNvPr id="10" name="Rectángulo 9">
            <a:extLst>
              <a:ext uri="{FF2B5EF4-FFF2-40B4-BE49-F238E27FC236}">
                <a16:creationId xmlns:a16="http://schemas.microsoft.com/office/drawing/2014/main" id="{84463A3B-7E04-1BF2-2E1F-BFF40EB4318A}"/>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E0CAC2-29A7-E163-3513-E7CE0D15506E}"/>
              </a:ext>
            </a:extLst>
          </p:cNvPr>
          <p:cNvSpPr>
            <a:spLocks noGrp="1"/>
          </p:cNvSpPr>
          <p:nvPr>
            <p:ph type="title"/>
          </p:nvPr>
        </p:nvSpPr>
        <p:spPr/>
        <p:txBody>
          <a:bodyPr/>
          <a:lstStyle/>
          <a:p>
            <a:r>
              <a:rPr lang="es-MX" sz="3600" dirty="0"/>
              <a:t>IV. Funcionamiento del prototipo </a:t>
            </a:r>
            <a:endParaRPr lang="es-419" dirty="0"/>
          </a:p>
        </p:txBody>
      </p:sp>
      <p:pic>
        <p:nvPicPr>
          <p:cNvPr id="10" name="Video de WhatsApp 2022-11-17 a las 10.35.54">
            <a:hlinkClick r:id="" action="ppaction://media"/>
            <a:extLst>
              <a:ext uri="{FF2B5EF4-FFF2-40B4-BE49-F238E27FC236}">
                <a16:creationId xmlns:a16="http://schemas.microsoft.com/office/drawing/2014/main" id="{982E3C41-7E30-9628-E8ED-086C98ADC3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03375" y="1828800"/>
            <a:ext cx="7908925" cy="4351338"/>
          </a:xfrm>
        </p:spPr>
      </p:pic>
      <p:sp>
        <p:nvSpPr>
          <p:cNvPr id="11" name="CuadroTexto 10">
            <a:extLst>
              <a:ext uri="{FF2B5EF4-FFF2-40B4-BE49-F238E27FC236}">
                <a16:creationId xmlns:a16="http://schemas.microsoft.com/office/drawing/2014/main" id="{33B0A0AC-1BE0-0F5D-2874-CD1B076ABC73}"/>
              </a:ext>
            </a:extLst>
          </p:cNvPr>
          <p:cNvSpPr txBox="1"/>
          <p:nvPr/>
        </p:nvSpPr>
        <p:spPr>
          <a:xfrm>
            <a:off x="3646140" y="6309320"/>
            <a:ext cx="1872208" cy="307777"/>
          </a:xfrm>
          <a:prstGeom prst="rect">
            <a:avLst/>
          </a:prstGeom>
          <a:noFill/>
        </p:spPr>
        <p:txBody>
          <a:bodyPr wrap="square" rtlCol="0">
            <a:spAutoFit/>
          </a:bodyPr>
          <a:lstStyle/>
          <a:p>
            <a:r>
              <a:rPr lang="es-419" sz="1400" dirty="0"/>
              <a:t>Ver sin sonido </a:t>
            </a:r>
          </a:p>
        </p:txBody>
      </p:sp>
      <p:pic>
        <p:nvPicPr>
          <p:cNvPr id="12" name="Imagen 11" descr="Resultado de imagen para uanl">
            <a:extLst>
              <a:ext uri="{FF2B5EF4-FFF2-40B4-BE49-F238E27FC236}">
                <a16:creationId xmlns:a16="http://schemas.microsoft.com/office/drawing/2014/main" id="{C8302C50-DFB1-2CDD-03AC-F2694377CD4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3" name="Imagen 12" descr="Resultado de imagen para fime">
            <a:extLst>
              <a:ext uri="{FF2B5EF4-FFF2-40B4-BE49-F238E27FC236}">
                <a16:creationId xmlns:a16="http://schemas.microsoft.com/office/drawing/2014/main" id="{44C06423-24C0-FD8A-A8C8-AA2EFFDDC76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4" name="Rectángulo 13">
            <a:extLst>
              <a:ext uri="{FF2B5EF4-FFF2-40B4-BE49-F238E27FC236}">
                <a16:creationId xmlns:a16="http://schemas.microsoft.com/office/drawing/2014/main" id="{A3A72F50-DE06-7119-D089-7381B94BCA2F}"/>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10</a:t>
            </a:r>
          </a:p>
        </p:txBody>
      </p:sp>
    </p:spTree>
    <p:extLst>
      <p:ext uri="{BB962C8B-B14F-4D97-AF65-F5344CB8AC3E}">
        <p14:creationId xmlns:p14="http://schemas.microsoft.com/office/powerpoint/2010/main" val="170049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07812" y="548680"/>
            <a:ext cx="6478968" cy="587896"/>
          </a:xfrm>
        </p:spPr>
        <p:txBody>
          <a:bodyPr rtlCol="0"/>
          <a:lstStyle/>
          <a:p>
            <a:pPr rtl="0"/>
            <a:r>
              <a:rPr lang="es-ES" dirty="0">
                <a:solidFill>
                  <a:schemeClr val="tx1"/>
                </a:solidFill>
              </a:rPr>
              <a:t>Conclusión </a:t>
            </a:r>
          </a:p>
        </p:txBody>
      </p:sp>
      <p:sp>
        <p:nvSpPr>
          <p:cNvPr id="4" name="Marcador de posición de texto 3"/>
          <p:cNvSpPr>
            <a:spLocks noGrp="1"/>
          </p:cNvSpPr>
          <p:nvPr>
            <p:ph type="body" sz="half" idx="2"/>
          </p:nvPr>
        </p:nvSpPr>
        <p:spPr>
          <a:xfrm>
            <a:off x="707812" y="1628800"/>
            <a:ext cx="8194912" cy="3096344"/>
          </a:xfrm>
        </p:spPr>
        <p:txBody>
          <a:bodyPr rtlCol="0">
            <a:normAutofit/>
          </a:bodyPr>
          <a:lstStyle/>
          <a:p>
            <a:pPr algn="just" rtl="0"/>
            <a:r>
              <a:rPr lang="es-ES" sz="1600" dirty="0">
                <a:solidFill>
                  <a:schemeClr val="tx1"/>
                </a:solidFill>
              </a:rPr>
              <a:t>Podemos concluir que la realización de una prótesis ya sea de un dedo hasta algo más complicado, es necesario el estudiar a fondo todos los fenómenos que hay de por medio para su elaboración.</a:t>
            </a:r>
          </a:p>
          <a:p>
            <a:pPr algn="just" rtl="0"/>
            <a:r>
              <a:rPr lang="es-ES" sz="1600" dirty="0">
                <a:solidFill>
                  <a:schemeClr val="tx1"/>
                </a:solidFill>
              </a:rPr>
              <a:t>Desde el estudio físico, mecánico, electrónico, diseño y demás, que influyen de gran manera en la elaboración de cualquier prótesis, hoy en día tenemos un aumento de la demanda de prótesis ya sea por una enfermedad o algún accidente, debido a esto, uno como ingeniero se ve necesario a innovar y crear nuevas prótesis para que todas las clases sociales tengan acceso a esta misma tecnología. </a:t>
            </a:r>
          </a:p>
          <a:p>
            <a:pPr algn="just" rtl="0"/>
            <a:r>
              <a:rPr lang="es-ES" sz="1600" dirty="0">
                <a:solidFill>
                  <a:schemeClr val="tx1"/>
                </a:solidFill>
              </a:rPr>
              <a:t>Aquí es donde entra el estudio de la Biomecánica, donde se nos mostro los conocimientos de lo necesario para la elaboración de las misma, siendo así un muestra como el ingeniero ayuda en el sector medico. </a:t>
            </a:r>
          </a:p>
          <a:p>
            <a:pPr algn="just" rtl="0"/>
            <a:endParaRPr lang="es-ES" sz="1600" dirty="0">
              <a:solidFill>
                <a:schemeClr val="tx1"/>
              </a:solidFill>
            </a:endParaRPr>
          </a:p>
        </p:txBody>
      </p:sp>
      <p:sp>
        <p:nvSpPr>
          <p:cNvPr id="2" name="Rectángulo 1">
            <a:extLst>
              <a:ext uri="{FF2B5EF4-FFF2-40B4-BE49-F238E27FC236}">
                <a16:creationId xmlns:a16="http://schemas.microsoft.com/office/drawing/2014/main" id="{79688077-015B-F474-31B7-A0E71CEBB23A}"/>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11</a:t>
            </a:r>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77788" y="1916832"/>
            <a:ext cx="10116618" cy="2592288"/>
          </a:xfrm>
        </p:spPr>
        <p:txBody>
          <a:bodyPr>
            <a:noAutofit/>
          </a:bodyPr>
          <a:lstStyle/>
          <a:p>
            <a:r>
              <a:rPr lang="es-MX" sz="3200" dirty="0"/>
              <a:t>Índice</a:t>
            </a:r>
            <a:br>
              <a:rPr lang="es-MX" sz="3200" dirty="0"/>
            </a:br>
            <a:r>
              <a:rPr lang="es-MX" sz="1600" b="1" i="1" dirty="0"/>
              <a:t>I. Introducción</a:t>
            </a:r>
            <a:r>
              <a:rPr lang="es-MX" sz="1600" dirty="0"/>
              <a:t>………………………………………………………………………………..………………1</a:t>
            </a:r>
            <a:br>
              <a:rPr lang="es-MX" sz="1600" dirty="0"/>
            </a:br>
            <a:r>
              <a:rPr lang="es-MX" sz="1600" dirty="0"/>
              <a:t>Biomecánica……………………………………………………………………………………….....................2</a:t>
            </a:r>
            <a:br>
              <a:rPr lang="es-MX" sz="1600" dirty="0"/>
            </a:br>
            <a:r>
              <a:rPr lang="es-MX" sz="1600" dirty="0"/>
              <a:t>Justificación…………………………………………………………………………………………………......3</a:t>
            </a:r>
            <a:br>
              <a:rPr lang="es-MX" sz="1600" dirty="0"/>
            </a:br>
            <a:r>
              <a:rPr lang="es-MX" sz="1600" dirty="0"/>
              <a:t>Hipótesis………………………………………………………………………………….………………..…….4</a:t>
            </a:r>
            <a:br>
              <a:rPr lang="es-MX" sz="1600" dirty="0"/>
            </a:br>
            <a:r>
              <a:rPr lang="es-MX" sz="1600" dirty="0"/>
              <a:t>Objetivos………………………………………………………………………………….……………..……….5</a:t>
            </a:r>
            <a:br>
              <a:rPr lang="es-MX" sz="1600" dirty="0"/>
            </a:br>
            <a:r>
              <a:rPr lang="es-MX" sz="1600" b="1" i="1" dirty="0"/>
              <a:t>II. Antecedentes y Fundamentos</a:t>
            </a:r>
            <a:r>
              <a:rPr lang="es-MX" sz="1600" dirty="0"/>
              <a:t>………………………………………………….…………………….....6</a:t>
            </a:r>
            <a:br>
              <a:rPr lang="es-MX" sz="1600" dirty="0"/>
            </a:br>
            <a:r>
              <a:rPr lang="es-MX" sz="1600" b="1" i="1" dirty="0"/>
              <a:t>III. Diseño de las piezas del prototipo </a:t>
            </a:r>
            <a:r>
              <a:rPr lang="es-MX" sz="1600" dirty="0"/>
              <a:t>…………………………………………………………………..9</a:t>
            </a:r>
            <a:br>
              <a:rPr lang="es-MX" sz="1600" b="1" i="1" dirty="0"/>
            </a:br>
            <a:r>
              <a:rPr lang="es-MX" sz="1600" b="1" i="1" dirty="0"/>
              <a:t>IV. Funcionamiento del prototipo </a:t>
            </a:r>
            <a:r>
              <a:rPr lang="es-MX" sz="1600" dirty="0"/>
              <a:t>……………………………………………………………………….10</a:t>
            </a:r>
            <a:br>
              <a:rPr lang="es-MX" sz="1600" dirty="0"/>
            </a:br>
            <a:r>
              <a:rPr lang="es-MX" sz="1600" b="1" i="1" dirty="0"/>
              <a:t>Conclusión</a:t>
            </a:r>
            <a:r>
              <a:rPr lang="es-MX" sz="1600" dirty="0"/>
              <a:t>…………………………………………………………….……………..………………………...11</a:t>
            </a:r>
            <a:br>
              <a:rPr lang="es-MX" sz="1600" b="1" i="1" dirty="0"/>
            </a:br>
            <a:endParaRPr lang="es-MX" sz="3200" b="1" i="1" dirty="0"/>
          </a:p>
        </p:txBody>
      </p:sp>
      <p:pic>
        <p:nvPicPr>
          <p:cNvPr id="2" name="Imagen 1" descr="Resultado de imagen para uanl">
            <a:extLst>
              <a:ext uri="{FF2B5EF4-FFF2-40B4-BE49-F238E27FC236}">
                <a16:creationId xmlns:a16="http://schemas.microsoft.com/office/drawing/2014/main" id="{F37BAEB7-61B4-4F6A-2F75-1DC5835B2FD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Imagen 3" descr="Resultado de imagen para fime">
            <a:extLst>
              <a:ext uri="{FF2B5EF4-FFF2-40B4-BE49-F238E27FC236}">
                <a16:creationId xmlns:a16="http://schemas.microsoft.com/office/drawing/2014/main" id="{ACAEB3E8-2809-FE50-2073-193A312535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Rectángulo 4">
            <a:extLst>
              <a:ext uri="{FF2B5EF4-FFF2-40B4-BE49-F238E27FC236}">
                <a16:creationId xmlns:a16="http://schemas.microsoft.com/office/drawing/2014/main" id="{95DDA679-B01B-CF92-1AF9-AD28CAE16B47}"/>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6" name="Rectángulo 5">
            <a:extLst>
              <a:ext uri="{FF2B5EF4-FFF2-40B4-BE49-F238E27FC236}">
                <a16:creationId xmlns:a16="http://schemas.microsoft.com/office/drawing/2014/main" id="{98AFADFC-7DAF-ABB5-B8C0-DAE1055B2526}"/>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522413" y="980728"/>
            <a:ext cx="9144001" cy="771872"/>
          </a:xfrm>
        </p:spPr>
        <p:txBody>
          <a:bodyPr>
            <a:normAutofit/>
          </a:bodyPr>
          <a:lstStyle/>
          <a:p>
            <a:r>
              <a:rPr lang="es-ES" sz="3600" dirty="0"/>
              <a:t>Introducción</a:t>
            </a:r>
            <a:endParaRPr lang="es-MX" sz="3600" dirty="0"/>
          </a:p>
        </p:txBody>
      </p:sp>
      <p:sp>
        <p:nvSpPr>
          <p:cNvPr id="2" name="Marcador de contenido 1"/>
          <p:cNvSpPr>
            <a:spLocks noGrp="1"/>
          </p:cNvSpPr>
          <p:nvPr>
            <p:ph idx="1"/>
          </p:nvPr>
        </p:nvSpPr>
        <p:spPr/>
        <p:txBody>
          <a:bodyPr/>
          <a:lstStyle/>
          <a:p>
            <a:pPr marL="0" indent="0" algn="just">
              <a:buNone/>
            </a:pPr>
            <a:r>
              <a:rPr lang="es-ES" dirty="0"/>
              <a:t>En esta presentación se hablara primeramente sobre algunos temas que se introdujeron en la realización del proyecto , esto debido a que es necesario conocer las bases del mismo y así entenderlo mejor.</a:t>
            </a:r>
          </a:p>
          <a:p>
            <a:pPr marL="0" indent="0" algn="just">
              <a:buNone/>
            </a:pPr>
            <a:r>
              <a:rPr lang="es-ES" dirty="0"/>
              <a:t>El proyecto se llevo a cabo por medio de una impresora 3D para que así se generara mas rápido, además de que solo se realizo un dedo de la mano, también debe mencionarse que para que se generara el movimiento en la prótesis  se utilizo un servomotor.</a:t>
            </a:r>
            <a:endParaRPr lang="es-MX" dirty="0"/>
          </a:p>
          <a:p>
            <a:pPr marL="0" indent="0">
              <a:buNone/>
            </a:pPr>
            <a:endParaRPr lang="es-ES" dirty="0"/>
          </a:p>
        </p:txBody>
      </p:sp>
      <p:pic>
        <p:nvPicPr>
          <p:cNvPr id="5" name="Imagen 4" descr="Resultado de imagen para uanl">
            <a:extLst>
              <a:ext uri="{FF2B5EF4-FFF2-40B4-BE49-F238E27FC236}">
                <a16:creationId xmlns:a16="http://schemas.microsoft.com/office/drawing/2014/main" id="{50942C0A-B754-C1AF-3E89-538499D0A8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6" name="Imagen 5" descr="Resultado de imagen para fime">
            <a:extLst>
              <a:ext uri="{FF2B5EF4-FFF2-40B4-BE49-F238E27FC236}">
                <a16:creationId xmlns:a16="http://schemas.microsoft.com/office/drawing/2014/main" id="{A1F3B157-05B5-2100-F222-FD77347978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7" name="Rectángulo 6">
            <a:extLst>
              <a:ext uri="{FF2B5EF4-FFF2-40B4-BE49-F238E27FC236}">
                <a16:creationId xmlns:a16="http://schemas.microsoft.com/office/drawing/2014/main" id="{3D3B62FC-0264-40AA-2637-D227BBAAB6BA}"/>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3</a:t>
            </a:r>
          </a:p>
        </p:txBody>
      </p:sp>
      <p:sp>
        <p:nvSpPr>
          <p:cNvPr id="8" name="Rectángulo 7">
            <a:extLst>
              <a:ext uri="{FF2B5EF4-FFF2-40B4-BE49-F238E27FC236}">
                <a16:creationId xmlns:a16="http://schemas.microsoft.com/office/drawing/2014/main" id="{57E42DDD-520B-134E-CC01-896093D3E689}"/>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p:cNvSpPr>
            <a:spLocks noGrp="1"/>
          </p:cNvSpPr>
          <p:nvPr>
            <p:ph type="title"/>
          </p:nvPr>
        </p:nvSpPr>
        <p:spPr>
          <a:xfrm>
            <a:off x="693812" y="908720"/>
            <a:ext cx="9144001" cy="771872"/>
          </a:xfrm>
        </p:spPr>
        <p:txBody>
          <a:bodyPr>
            <a:normAutofit/>
          </a:bodyPr>
          <a:lstStyle/>
          <a:p>
            <a:r>
              <a:rPr lang="es-ES" sz="3600" dirty="0"/>
              <a:t>Biomecánica</a:t>
            </a:r>
            <a:endParaRPr lang="es-MX" sz="3600" dirty="0"/>
          </a:p>
        </p:txBody>
      </p:sp>
      <p:sp>
        <p:nvSpPr>
          <p:cNvPr id="9" name="Marcador de contenido 1"/>
          <p:cNvSpPr>
            <a:spLocks noGrp="1"/>
          </p:cNvSpPr>
          <p:nvPr>
            <p:ph sz="half" idx="1"/>
          </p:nvPr>
        </p:nvSpPr>
        <p:spPr>
          <a:xfrm>
            <a:off x="909836" y="1772816"/>
            <a:ext cx="9134391" cy="4114801"/>
          </a:xfrm>
        </p:spPr>
        <p:txBody>
          <a:bodyPr>
            <a:normAutofit/>
          </a:bodyPr>
          <a:lstStyle/>
          <a:p>
            <a:pPr marL="0" indent="0" algn="just">
              <a:buNone/>
            </a:pPr>
            <a:r>
              <a:rPr lang="es-ES" sz="1800" dirty="0"/>
              <a:t>La biomecánica es una disciplina de la ingeniería biomédica que emplea los principios de la mecánica para estudiar el efecto de la energía y de las fuerzas de la materia en sistemas vivos para modelarlos.</a:t>
            </a:r>
          </a:p>
          <a:p>
            <a:pPr marL="0" indent="0" algn="just">
              <a:buNone/>
            </a:pPr>
            <a:r>
              <a:rPr lang="es-ES" sz="1800" dirty="0"/>
              <a:t>Se considera que su progreso es resultado de la integración y aplicación de las matemáticas, los principios físicos, la fisiología y metodologías de ingeniería, los avances en los métodos experimentales y de la instrumentación para entender y resolver problemas de Ingeniería Biomédica.</a:t>
            </a:r>
            <a:endParaRPr lang="es-MX" sz="1800" dirty="0"/>
          </a:p>
          <a:p>
            <a:pPr marL="0" indent="0">
              <a:buNone/>
            </a:pPr>
            <a:endParaRPr lang="es-ES" sz="1800" dirty="0"/>
          </a:p>
        </p:txBody>
      </p:sp>
      <p:pic>
        <p:nvPicPr>
          <p:cNvPr id="6" name="Imagen 5">
            <a:extLst>
              <a:ext uri="{FF2B5EF4-FFF2-40B4-BE49-F238E27FC236}">
                <a16:creationId xmlns:a16="http://schemas.microsoft.com/office/drawing/2014/main" id="{E8EB8FD4-DCDF-A3AB-8BE0-1E11B251110B}"/>
              </a:ext>
            </a:extLst>
          </p:cNvPr>
          <p:cNvPicPr>
            <a:picLocks noChangeAspect="1"/>
          </p:cNvPicPr>
          <p:nvPr/>
        </p:nvPicPr>
        <p:blipFill>
          <a:blip r:embed="rId2"/>
          <a:stretch>
            <a:fillRect/>
          </a:stretch>
        </p:blipFill>
        <p:spPr>
          <a:xfrm>
            <a:off x="6526460" y="3949642"/>
            <a:ext cx="2448272" cy="1629471"/>
          </a:xfrm>
          <a:prstGeom prst="rect">
            <a:avLst/>
          </a:prstGeom>
        </p:spPr>
      </p:pic>
      <p:pic>
        <p:nvPicPr>
          <p:cNvPr id="10" name="Imagen 9" descr="Resultado de imagen para uanl">
            <a:extLst>
              <a:ext uri="{FF2B5EF4-FFF2-40B4-BE49-F238E27FC236}">
                <a16:creationId xmlns:a16="http://schemas.microsoft.com/office/drawing/2014/main" id="{B8A29167-AC27-7623-0991-4D395AA905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1" name="Imagen 10" descr="Resultado de imagen para fime">
            <a:extLst>
              <a:ext uri="{FF2B5EF4-FFF2-40B4-BE49-F238E27FC236}">
                <a16:creationId xmlns:a16="http://schemas.microsoft.com/office/drawing/2014/main" id="{5223B953-E583-26FC-DF08-B21AAC92981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2" name="Rectángulo 11">
            <a:extLst>
              <a:ext uri="{FF2B5EF4-FFF2-40B4-BE49-F238E27FC236}">
                <a16:creationId xmlns:a16="http://schemas.microsoft.com/office/drawing/2014/main" id="{4A74B27A-B457-4485-66D9-DFDA2226FB66}"/>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4</a:t>
            </a:r>
          </a:p>
        </p:txBody>
      </p:sp>
      <p:sp>
        <p:nvSpPr>
          <p:cNvPr id="13" name="Rectángulo 12">
            <a:extLst>
              <a:ext uri="{FF2B5EF4-FFF2-40B4-BE49-F238E27FC236}">
                <a16:creationId xmlns:a16="http://schemas.microsoft.com/office/drawing/2014/main" id="{5211EE3C-7446-1BE0-11E6-EE1FF70F4E99}"/>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65820" y="838200"/>
            <a:ext cx="9144001" cy="771872"/>
          </a:xfrm>
        </p:spPr>
        <p:txBody>
          <a:bodyPr>
            <a:normAutofit/>
          </a:bodyPr>
          <a:lstStyle/>
          <a:p>
            <a:r>
              <a:rPr lang="es-MX" sz="3600" dirty="0"/>
              <a:t>Justificación</a:t>
            </a:r>
          </a:p>
        </p:txBody>
      </p:sp>
      <p:sp>
        <p:nvSpPr>
          <p:cNvPr id="2" name="Marcador de contenido 1"/>
          <p:cNvSpPr>
            <a:spLocks noGrp="1"/>
          </p:cNvSpPr>
          <p:nvPr>
            <p:ph idx="1"/>
          </p:nvPr>
        </p:nvSpPr>
        <p:spPr>
          <a:xfrm>
            <a:off x="981844" y="1700808"/>
            <a:ext cx="9396535" cy="1962944"/>
          </a:xfrm>
        </p:spPr>
        <p:txBody>
          <a:bodyPr/>
          <a:lstStyle/>
          <a:p>
            <a:pPr marL="0" indent="0" algn="just">
              <a:buNone/>
            </a:pPr>
            <a:r>
              <a:rPr lang="es-ES" dirty="0"/>
              <a:t>En México la principal causa de amputación es por la diabetes, ya que es una enfermedad en la que se presentan amputaciones tardías que afectan vasos sanguíneos, nervios craneales y periféricos, piel y cristalino; estas lesiones originan la amputación de extremidades entre otras complicaciones, otra causa es que las personas tengan algún accidente y por esta causa puedan perder un miembro superior parcial o totalmente.</a:t>
            </a:r>
            <a:endParaRPr lang="es-MX" dirty="0"/>
          </a:p>
        </p:txBody>
      </p:sp>
      <p:pic>
        <p:nvPicPr>
          <p:cNvPr id="3" name="Imagen 2" descr="Resultado de imagen para uanl">
            <a:extLst>
              <a:ext uri="{FF2B5EF4-FFF2-40B4-BE49-F238E27FC236}">
                <a16:creationId xmlns:a16="http://schemas.microsoft.com/office/drawing/2014/main" id="{AC87652C-272C-656D-A473-46A96A4B22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6" name="Imagen 5" descr="Resultado de imagen para fime">
            <a:extLst>
              <a:ext uri="{FF2B5EF4-FFF2-40B4-BE49-F238E27FC236}">
                <a16:creationId xmlns:a16="http://schemas.microsoft.com/office/drawing/2014/main" id="{9980101F-A20B-A180-9A43-E7EF580AA3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2050" name="Picture 2" descr="Desinformación, principal enemigo de la lucha contra la diabetes">
            <a:extLst>
              <a:ext uri="{FF2B5EF4-FFF2-40B4-BE49-F238E27FC236}">
                <a16:creationId xmlns:a16="http://schemas.microsoft.com/office/drawing/2014/main" id="{953E7335-154E-3D09-143D-FB46BF806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468" y="3284984"/>
            <a:ext cx="2606698" cy="19512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cremento de las amputaciones en México | Mediprax">
            <a:extLst>
              <a:ext uri="{FF2B5EF4-FFF2-40B4-BE49-F238E27FC236}">
                <a16:creationId xmlns:a16="http://schemas.microsoft.com/office/drawing/2014/main" id="{4A17F980-5491-4C81-61B5-6004DDC2D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9503" y="3663752"/>
            <a:ext cx="2808312" cy="186499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459157F7-B74A-C397-07BC-1E0B3B01E03C}"/>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5</a:t>
            </a:r>
          </a:p>
        </p:txBody>
      </p:sp>
      <p:sp>
        <p:nvSpPr>
          <p:cNvPr id="8" name="Rectángulo 7">
            <a:extLst>
              <a:ext uri="{FF2B5EF4-FFF2-40B4-BE49-F238E27FC236}">
                <a16:creationId xmlns:a16="http://schemas.microsoft.com/office/drawing/2014/main" id="{AB4E4CB5-B459-159B-2DD2-B79F8A05B927}"/>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4043E3-E51E-A481-8166-BF70F5C25FF7}"/>
              </a:ext>
            </a:extLst>
          </p:cNvPr>
          <p:cNvSpPr>
            <a:spLocks noGrp="1"/>
          </p:cNvSpPr>
          <p:nvPr>
            <p:ph type="title"/>
          </p:nvPr>
        </p:nvSpPr>
        <p:spPr>
          <a:xfrm>
            <a:off x="1493546" y="1040671"/>
            <a:ext cx="9144001" cy="627856"/>
          </a:xfrm>
        </p:spPr>
        <p:txBody>
          <a:bodyPr>
            <a:noAutofit/>
          </a:bodyPr>
          <a:lstStyle/>
          <a:p>
            <a:r>
              <a:rPr lang="es-419" sz="3600" dirty="0"/>
              <a:t>Hipótesis</a:t>
            </a:r>
            <a:endParaRPr lang="en-US" sz="3600" dirty="0"/>
          </a:p>
        </p:txBody>
      </p:sp>
      <p:sp>
        <p:nvSpPr>
          <p:cNvPr id="6" name="Marcador de contenido 5">
            <a:extLst>
              <a:ext uri="{FF2B5EF4-FFF2-40B4-BE49-F238E27FC236}">
                <a16:creationId xmlns:a16="http://schemas.microsoft.com/office/drawing/2014/main" id="{CA2B8E40-1202-8B7D-E9F0-FFCFF49A584B}"/>
              </a:ext>
            </a:extLst>
          </p:cNvPr>
          <p:cNvSpPr>
            <a:spLocks noGrp="1"/>
          </p:cNvSpPr>
          <p:nvPr>
            <p:ph idx="1"/>
          </p:nvPr>
        </p:nvSpPr>
        <p:spPr>
          <a:xfrm>
            <a:off x="1204545" y="1720086"/>
            <a:ext cx="8593122" cy="4351337"/>
          </a:xfrm>
        </p:spPr>
        <p:txBody>
          <a:bodyPr/>
          <a:lstStyle/>
          <a:p>
            <a:pPr marL="0" indent="0">
              <a:buNone/>
            </a:pPr>
            <a:r>
              <a:rPr lang="es-419" dirty="0"/>
              <a:t>Se plantea que el dedo generado pueda funcionar por medio de un servomotor y se pueda utilizar en un futuro para un paciente en especial.</a:t>
            </a:r>
            <a:r>
              <a:rPr lang="es-419" b="0" i="0" dirty="0">
                <a:effectLst/>
                <a:latin typeface="Arial" panose="020B0604020202020204" pitchFamily="34" charset="0"/>
              </a:rPr>
              <a:t> </a:t>
            </a:r>
            <a:r>
              <a:rPr lang="es-419" b="0" i="0" dirty="0">
                <a:effectLst/>
                <a:latin typeface="Century Schoolbook (Cuerpo)"/>
              </a:rPr>
              <a:t>Dado que es una prototipo debe funcionar mecánicamente.</a:t>
            </a:r>
            <a:endParaRPr lang="en-US" dirty="0">
              <a:latin typeface="Century Schoolbook (Cuerpo)"/>
            </a:endParaRPr>
          </a:p>
        </p:txBody>
      </p:sp>
      <p:pic>
        <p:nvPicPr>
          <p:cNvPr id="3074" name="Picture 2">
            <a:extLst>
              <a:ext uri="{FF2B5EF4-FFF2-40B4-BE49-F238E27FC236}">
                <a16:creationId xmlns:a16="http://schemas.microsoft.com/office/drawing/2014/main" id="{A158DD16-D2B2-DDBC-8C8A-55C18DD0F4A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77" r="28022"/>
          <a:stretch/>
        </p:blipFill>
        <p:spPr bwMode="auto">
          <a:xfrm>
            <a:off x="4384982" y="2564904"/>
            <a:ext cx="2232248" cy="298264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descr="Resultado de imagen para uanl">
            <a:extLst>
              <a:ext uri="{FF2B5EF4-FFF2-40B4-BE49-F238E27FC236}">
                <a16:creationId xmlns:a16="http://schemas.microsoft.com/office/drawing/2014/main" id="{F6D0570A-C724-60FD-3771-DBA45F7AD69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3" name="Imagen 2" descr="Resultado de imagen para fime">
            <a:extLst>
              <a:ext uri="{FF2B5EF4-FFF2-40B4-BE49-F238E27FC236}">
                <a16:creationId xmlns:a16="http://schemas.microsoft.com/office/drawing/2014/main" id="{5EF5F0A4-7EBD-EE11-D8B3-0EEC1B0A492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7" name="Rectángulo 6">
            <a:extLst>
              <a:ext uri="{FF2B5EF4-FFF2-40B4-BE49-F238E27FC236}">
                <a16:creationId xmlns:a16="http://schemas.microsoft.com/office/drawing/2014/main" id="{D4EB16A2-63FB-EB64-1EBC-A375163B3896}"/>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6</a:t>
            </a:r>
          </a:p>
        </p:txBody>
      </p:sp>
      <p:sp>
        <p:nvSpPr>
          <p:cNvPr id="8" name="Rectángulo 7">
            <a:extLst>
              <a:ext uri="{FF2B5EF4-FFF2-40B4-BE49-F238E27FC236}">
                <a16:creationId xmlns:a16="http://schemas.microsoft.com/office/drawing/2014/main" id="{86920EE0-17E8-C860-D7CA-358BC4B253AB}"/>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1BD765F1-4280-80DD-885C-D3064D19553E}"/>
              </a:ext>
            </a:extLst>
          </p:cNvPr>
          <p:cNvSpPr>
            <a:spLocks noGrp="1"/>
          </p:cNvSpPr>
          <p:nvPr>
            <p:ph idx="1"/>
          </p:nvPr>
        </p:nvSpPr>
        <p:spPr>
          <a:xfrm>
            <a:off x="621804" y="1196752"/>
            <a:ext cx="8784976" cy="4392488"/>
          </a:xfrm>
        </p:spPr>
        <p:txBody>
          <a:bodyPr>
            <a:normAutofit fontScale="70000" lnSpcReduction="20000"/>
          </a:bodyPr>
          <a:lstStyle/>
          <a:p>
            <a:pPr marL="0" indent="0" algn="just">
              <a:lnSpc>
                <a:spcPct val="150000"/>
              </a:lnSpc>
              <a:buNone/>
            </a:pPr>
            <a:r>
              <a:rPr lang="es-MX" sz="3600" b="1" dirty="0">
                <a:effectLst/>
                <a:latin typeface="+mj-lt"/>
                <a:ea typeface="Times New Roman" panose="02020603050405020304" pitchFamily="18" charset="0"/>
              </a:rPr>
              <a:t>Objetivo General</a:t>
            </a:r>
            <a:endParaRPr lang="en-US" sz="3600" dirty="0">
              <a:effectLst/>
              <a:latin typeface="+mj-lt"/>
              <a:ea typeface="Times New Roman" panose="02020603050405020304" pitchFamily="18" charset="0"/>
            </a:endParaRPr>
          </a:p>
          <a:p>
            <a:pPr algn="just"/>
            <a:r>
              <a:rPr lang="es-MX" sz="1900" dirty="0">
                <a:effectLst/>
                <a:ea typeface="Times New Roman" panose="02020603050405020304" pitchFamily="18" charset="0"/>
              </a:rPr>
              <a:t>A lo largo de este semestre se realizará la prótesis de un dedo en el cual se emplearan diversos softwares y diseños, el cual podrá ser de ayuda para alguna persona que lo necesite</a:t>
            </a:r>
            <a:r>
              <a:rPr lang="es-MX" sz="2000" dirty="0">
                <a:effectLst/>
                <a:ea typeface="Times New Roman" panose="02020603050405020304" pitchFamily="18" charset="0"/>
              </a:rPr>
              <a:t>.</a:t>
            </a:r>
            <a:endParaRPr lang="en-US" sz="2000" dirty="0">
              <a:effectLst/>
              <a:ea typeface="Times New Roman" panose="02020603050405020304" pitchFamily="18" charset="0"/>
            </a:endParaRPr>
          </a:p>
          <a:p>
            <a:pPr marL="0" indent="0" algn="just">
              <a:lnSpc>
                <a:spcPct val="150000"/>
              </a:lnSpc>
              <a:buNone/>
            </a:pPr>
            <a:r>
              <a:rPr lang="es-MX" sz="3600" b="1" dirty="0">
                <a:effectLst/>
                <a:latin typeface="+mj-lt"/>
                <a:ea typeface="Times New Roman" panose="02020603050405020304" pitchFamily="18" charset="0"/>
              </a:rPr>
              <a:t>Objetivos Específicos:</a:t>
            </a:r>
            <a:endParaRPr lang="en-US" sz="3600" dirty="0">
              <a:effectLst/>
              <a:latin typeface="+mj-l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Preparar la investigación necesaria para tener un contexto sobre la prótesis.</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Evaluar los métodos con los que se puede crear la prótesis.</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Sintetizar la información importante para enfocarse en lo más requerido.</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Realizar mediciones a escala para tener en cuenta el tamaño de la prótesis.</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Comparar prótesis con la clase o con prótesis que se investigaron en la primera etapa.</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Examinar los métodos realizados para observar errores y lograr cambiarlos.</a:t>
            </a:r>
            <a:endParaRPr lang="en-US" sz="1900" dirty="0">
              <a:effectLst/>
              <a:ea typeface="Times New Roman" panose="02020603050405020304" pitchFamily="18" charset="0"/>
            </a:endParaRPr>
          </a:p>
          <a:p>
            <a:pPr marL="342900" lvl="0" indent="-342900" algn="just">
              <a:buSzPts val="1200"/>
              <a:buFont typeface="Times New Roman" panose="02020603050405020304" pitchFamily="18" charset="0"/>
              <a:buAutoNum type="alphaLcParenR"/>
              <a:tabLst>
                <a:tab pos="457200" algn="l"/>
              </a:tabLst>
            </a:pPr>
            <a:r>
              <a:rPr lang="es-MX" sz="1900" dirty="0">
                <a:effectLst/>
                <a:ea typeface="Times New Roman" panose="02020603050405020304" pitchFamily="18" charset="0"/>
              </a:rPr>
              <a:t>Comprobar el funcionamiento de la prótesis para su presentación</a:t>
            </a:r>
            <a:endParaRPr lang="en-US" sz="1900" dirty="0">
              <a:effectLst/>
              <a:ea typeface="Times New Roman" panose="02020603050405020304" pitchFamily="18" charset="0"/>
            </a:endParaRPr>
          </a:p>
          <a:p>
            <a:endParaRPr lang="en-US" dirty="0"/>
          </a:p>
        </p:txBody>
      </p:sp>
      <p:sp>
        <p:nvSpPr>
          <p:cNvPr id="2" name="Rectángulo 1">
            <a:extLst>
              <a:ext uri="{FF2B5EF4-FFF2-40B4-BE49-F238E27FC236}">
                <a16:creationId xmlns:a16="http://schemas.microsoft.com/office/drawing/2014/main" id="{8D31AE25-9884-1C38-C365-CEC9035291F5}"/>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7</a:t>
            </a:r>
          </a:p>
        </p:txBody>
      </p:sp>
      <p:pic>
        <p:nvPicPr>
          <p:cNvPr id="3" name="Imagen 2" descr="Resultado de imagen para uanl">
            <a:extLst>
              <a:ext uri="{FF2B5EF4-FFF2-40B4-BE49-F238E27FC236}">
                <a16:creationId xmlns:a16="http://schemas.microsoft.com/office/drawing/2014/main" id="{298DDBA3-CB5A-4061-5810-91D0FDBDDA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4" name="Imagen 3" descr="Resultado de imagen para fime">
            <a:extLst>
              <a:ext uri="{FF2B5EF4-FFF2-40B4-BE49-F238E27FC236}">
                <a16:creationId xmlns:a16="http://schemas.microsoft.com/office/drawing/2014/main" id="{58619AEF-BA0E-AFDA-E226-1A300BA706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5" name="Rectángulo 4">
            <a:extLst>
              <a:ext uri="{FF2B5EF4-FFF2-40B4-BE49-F238E27FC236}">
                <a16:creationId xmlns:a16="http://schemas.microsoft.com/office/drawing/2014/main" id="{E6D80EBF-29CB-242E-0CC5-C687440C34AE}"/>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5780" y="822203"/>
            <a:ext cx="9144001" cy="771872"/>
          </a:xfrm>
        </p:spPr>
        <p:txBody>
          <a:bodyPr rtlCol="0"/>
          <a:lstStyle/>
          <a:p>
            <a:pPr rtl="0"/>
            <a:r>
              <a:rPr lang="es-MX" sz="3600" dirty="0"/>
              <a:t>II. Antecedentes y Fundamentos</a:t>
            </a:r>
            <a:endParaRPr lang="es-ES" dirty="0"/>
          </a:p>
        </p:txBody>
      </p:sp>
      <p:sp>
        <p:nvSpPr>
          <p:cNvPr id="4" name="Marcador de contenido 3">
            <a:extLst>
              <a:ext uri="{FF2B5EF4-FFF2-40B4-BE49-F238E27FC236}">
                <a16:creationId xmlns:a16="http://schemas.microsoft.com/office/drawing/2014/main" id="{174F60FB-7DB1-ED85-92C9-0342BABFC90F}"/>
              </a:ext>
            </a:extLst>
          </p:cNvPr>
          <p:cNvSpPr>
            <a:spLocks noGrp="1"/>
          </p:cNvSpPr>
          <p:nvPr>
            <p:ph idx="1"/>
          </p:nvPr>
        </p:nvSpPr>
        <p:spPr>
          <a:xfrm>
            <a:off x="189756" y="1594075"/>
            <a:ext cx="9506900" cy="1782758"/>
          </a:xfrm>
        </p:spPr>
        <p:txBody>
          <a:bodyPr>
            <a:normAutofit/>
          </a:bodyPr>
          <a:lstStyle/>
          <a:p>
            <a:pPr marL="0" indent="0">
              <a:lnSpc>
                <a:spcPct val="106000"/>
              </a:lnSpc>
              <a:spcAft>
                <a:spcPts val="800"/>
              </a:spcAft>
              <a:buNone/>
            </a:pPr>
            <a:r>
              <a:rPr lang="es-ES" sz="1400" dirty="0">
                <a:effectLst/>
                <a:latin typeface="Arial" panose="020B0604020202020204" pitchFamily="34" charset="0"/>
                <a:ea typeface="Calibri" panose="020F0502020204030204" pitchFamily="34" charset="0"/>
                <a:cs typeface="Times New Roman" panose="02020603050405020304" pitchFamily="18" charset="0"/>
              </a:rPr>
              <a:t>Cuando realizamos movimientos con los dedos, se crean ángulos en los distintos ejes que se dibujan imaginariamente, por ejemplo: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6000"/>
              </a:lnSpc>
              <a:spcAft>
                <a:spcPts val="800"/>
              </a:spcAft>
              <a:buNone/>
            </a:pPr>
            <a:r>
              <a:rPr lang="es-ES" sz="1400" dirty="0">
                <a:effectLst/>
                <a:latin typeface="Arial" panose="020B0604020202020204" pitchFamily="34" charset="0"/>
                <a:ea typeface="Calibri" panose="020F0502020204030204" pitchFamily="34" charset="0"/>
                <a:cs typeface="Times New Roman" panose="02020603050405020304" pitchFamily="18" charset="0"/>
              </a:rPr>
              <a:t>Cuando dejamos que la mano adopte su posición inicial (A), los dedos están algo separados entre sí y el eje de los dedos pasa por el dedo medio, que sirve de referencia a partir de la cual se produce la aproximación o separación de los demás dedos.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Imagen 4">
            <a:extLst>
              <a:ext uri="{FF2B5EF4-FFF2-40B4-BE49-F238E27FC236}">
                <a16:creationId xmlns:a16="http://schemas.microsoft.com/office/drawing/2014/main" id="{99B85215-C198-7367-19C6-B855DCEFEC14}"/>
              </a:ext>
            </a:extLst>
          </p:cNvPr>
          <p:cNvPicPr>
            <a:picLocks noChangeAspect="1"/>
          </p:cNvPicPr>
          <p:nvPr/>
        </p:nvPicPr>
        <p:blipFill>
          <a:blip r:embed="rId2"/>
          <a:stretch>
            <a:fillRect/>
          </a:stretch>
        </p:blipFill>
        <p:spPr>
          <a:xfrm>
            <a:off x="189756" y="3591032"/>
            <a:ext cx="4752528" cy="2356185"/>
          </a:xfrm>
          <a:prstGeom prst="rect">
            <a:avLst/>
          </a:prstGeom>
        </p:spPr>
      </p:pic>
      <p:sp>
        <p:nvSpPr>
          <p:cNvPr id="6" name="CuadroTexto 5">
            <a:extLst>
              <a:ext uri="{FF2B5EF4-FFF2-40B4-BE49-F238E27FC236}">
                <a16:creationId xmlns:a16="http://schemas.microsoft.com/office/drawing/2014/main" id="{DA1BE346-0C2A-9BCB-2648-A5A5F8D16D56}"/>
              </a:ext>
            </a:extLst>
          </p:cNvPr>
          <p:cNvSpPr txBox="1"/>
          <p:nvPr/>
        </p:nvSpPr>
        <p:spPr>
          <a:xfrm>
            <a:off x="5452782" y="3068960"/>
            <a:ext cx="4941484" cy="2570384"/>
          </a:xfrm>
          <a:prstGeom prst="rect">
            <a:avLst/>
          </a:prstGeom>
          <a:noFill/>
        </p:spPr>
        <p:txBody>
          <a:bodyPr wrap="square" rtlCol="0">
            <a:spAutoFit/>
          </a:bodyPr>
          <a:lstStyle/>
          <a:p>
            <a:pPr marL="0" indent="0" algn="just">
              <a:lnSpc>
                <a:spcPct val="106000"/>
              </a:lnSpc>
              <a:spcAft>
                <a:spcPts val="800"/>
              </a:spcAft>
              <a:buNone/>
            </a:pPr>
            <a:r>
              <a:rPr lang="es-ES" sz="1400" dirty="0">
                <a:effectLst/>
                <a:latin typeface="Arial" panose="020B0604020202020204" pitchFamily="34" charset="0"/>
                <a:ea typeface="Calibri" panose="020F0502020204030204" pitchFamily="34" charset="0"/>
                <a:cs typeface="Times New Roman" panose="02020603050405020304" pitchFamily="18" charset="0"/>
              </a:rPr>
              <a:t>Al separar los dedos (B), el eje de cada uno de ellos converge en un punto que corresponde aproximadamente al tubérculo del escafoides.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6000"/>
              </a:lnSpc>
              <a:spcAft>
                <a:spcPts val="800"/>
              </a:spcAft>
              <a:buNone/>
            </a:pPr>
            <a:r>
              <a:rPr lang="es-ES" sz="1400" dirty="0">
                <a:effectLst/>
                <a:latin typeface="Arial" panose="020B0604020202020204" pitchFamily="34" charset="0"/>
                <a:ea typeface="Calibri" panose="020F0502020204030204" pitchFamily="34" charset="0"/>
                <a:cs typeface="Times New Roman" panose="02020603050405020304" pitchFamily="18" charset="0"/>
              </a:rPr>
              <a:t>Al aproximar los dedos (C) , sus ejes no son paralelos entre sí, sino que convergen hipotéticamente en un punto situado muy lejos de su borde libre, y a que los dedos son más anchos por la base que por la punta.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6000"/>
              </a:lnSpc>
              <a:spcAft>
                <a:spcPts val="800"/>
              </a:spcAft>
              <a:buNone/>
            </a:pPr>
            <a:r>
              <a:rPr lang="es-ES" sz="1400" dirty="0">
                <a:effectLst/>
                <a:latin typeface="Arial" panose="020B0604020202020204" pitchFamily="34" charset="0"/>
                <a:ea typeface="Calibri" panose="020F0502020204030204" pitchFamily="34" charset="0"/>
                <a:cs typeface="Times New Roman" panose="02020603050405020304" pitchFamily="18" charset="0"/>
              </a:rPr>
              <a:t>Al cerrar el puño</a:t>
            </a:r>
            <a:r>
              <a:rPr lang="es-MX" sz="1400" dirty="0">
                <a:effectLst/>
                <a:latin typeface="Arial" panose="020B0604020202020204" pitchFamily="34" charset="0"/>
                <a:ea typeface="Calibri" panose="020F0502020204030204" pitchFamily="34" charset="0"/>
                <a:cs typeface="Times New Roman" panose="02020603050405020304" pitchFamily="18" charset="0"/>
              </a:rPr>
              <a:t>, con las puntas de los dedos extendidas y el pulgar en aducción (D), los ejes de los dedos convergen en un punto situado en la base del talón de la mano.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Resultado de imagen para uanl">
            <a:extLst>
              <a:ext uri="{FF2B5EF4-FFF2-40B4-BE49-F238E27FC236}">
                <a16:creationId xmlns:a16="http://schemas.microsoft.com/office/drawing/2014/main" id="{BA3048A5-6704-8CDE-774B-78F6FF926D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8" name="Imagen 7" descr="Resultado de imagen para fime">
            <a:extLst>
              <a:ext uri="{FF2B5EF4-FFF2-40B4-BE49-F238E27FC236}">
                <a16:creationId xmlns:a16="http://schemas.microsoft.com/office/drawing/2014/main" id="{940A7129-F7B4-CD3F-FC6B-995860EC3BE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9" name="Rectángulo 8">
            <a:extLst>
              <a:ext uri="{FF2B5EF4-FFF2-40B4-BE49-F238E27FC236}">
                <a16:creationId xmlns:a16="http://schemas.microsoft.com/office/drawing/2014/main" id="{09ABD961-9BFC-90A4-D17F-A696E53C89E9}"/>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8</a:t>
            </a:r>
          </a:p>
        </p:txBody>
      </p:sp>
      <p:sp>
        <p:nvSpPr>
          <p:cNvPr id="10" name="Rectángulo 9">
            <a:extLst>
              <a:ext uri="{FF2B5EF4-FFF2-40B4-BE49-F238E27FC236}">
                <a16:creationId xmlns:a16="http://schemas.microsoft.com/office/drawing/2014/main" id="{41A00311-DAD5-D17C-CB77-08ACA66A6AEE}"/>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1AC59-157E-77A3-5C05-B346C983A93E}"/>
              </a:ext>
            </a:extLst>
          </p:cNvPr>
          <p:cNvSpPr>
            <a:spLocks noGrp="1"/>
          </p:cNvSpPr>
          <p:nvPr>
            <p:ph type="title"/>
          </p:nvPr>
        </p:nvSpPr>
        <p:spPr>
          <a:xfrm>
            <a:off x="765820" y="620688"/>
            <a:ext cx="9690116" cy="1325562"/>
          </a:xfrm>
        </p:spPr>
        <p:txBody>
          <a:bodyPr>
            <a:normAutofit/>
          </a:bodyPr>
          <a:lstStyle/>
          <a:p>
            <a:r>
              <a:rPr lang="es-MX" sz="3600" dirty="0"/>
              <a:t>III. Diseño de las piezas del prototipo </a:t>
            </a:r>
            <a:endParaRPr lang="es-419" sz="3600" dirty="0"/>
          </a:p>
        </p:txBody>
      </p:sp>
      <p:sp>
        <p:nvSpPr>
          <p:cNvPr id="3" name="Marcador de contenido 2">
            <a:extLst>
              <a:ext uri="{FF2B5EF4-FFF2-40B4-BE49-F238E27FC236}">
                <a16:creationId xmlns:a16="http://schemas.microsoft.com/office/drawing/2014/main" id="{ABF94228-0C27-6BAF-B828-81455B71A3F9}"/>
              </a:ext>
            </a:extLst>
          </p:cNvPr>
          <p:cNvSpPr>
            <a:spLocks noGrp="1"/>
          </p:cNvSpPr>
          <p:nvPr>
            <p:ph idx="1"/>
          </p:nvPr>
        </p:nvSpPr>
        <p:spPr>
          <a:xfrm>
            <a:off x="5014292" y="2204864"/>
            <a:ext cx="5173437" cy="3120008"/>
          </a:xfrm>
        </p:spPr>
        <p:txBody>
          <a:bodyPr>
            <a:normAutofit/>
          </a:bodyPr>
          <a:lstStyle/>
          <a:p>
            <a:r>
              <a:rPr lang="en-US" sz="1600" dirty="0"/>
              <a:t>Al ser un </a:t>
            </a:r>
            <a:r>
              <a:rPr lang="en-US" sz="1600" dirty="0" err="1"/>
              <a:t>prototipo</a:t>
            </a:r>
            <a:r>
              <a:rPr lang="en-US" sz="1600" dirty="0"/>
              <a:t> se </a:t>
            </a:r>
            <a:r>
              <a:rPr lang="en-US" sz="1600" dirty="0" err="1"/>
              <a:t>dise</a:t>
            </a:r>
            <a:r>
              <a:rPr lang="es-419" sz="1600" dirty="0" err="1"/>
              <a:t>ño</a:t>
            </a:r>
            <a:r>
              <a:rPr lang="es-419" sz="1600" dirty="0"/>
              <a:t> según la medida del dedo de uno de los integrantes.</a:t>
            </a:r>
          </a:p>
          <a:p>
            <a:r>
              <a:rPr lang="es-419" sz="1600" dirty="0"/>
              <a:t>Se divide en 5 partes en la estructura del dedo y la punta que es la uña</a:t>
            </a:r>
          </a:p>
          <a:p>
            <a:r>
              <a:rPr lang="es-419" sz="1600" dirty="0"/>
              <a:t>Esto da flexibilidad muy similar que un dedo verdadero  </a:t>
            </a:r>
          </a:p>
        </p:txBody>
      </p:sp>
      <p:pic>
        <p:nvPicPr>
          <p:cNvPr id="5" name="Imagen 4">
            <a:extLst>
              <a:ext uri="{FF2B5EF4-FFF2-40B4-BE49-F238E27FC236}">
                <a16:creationId xmlns:a16="http://schemas.microsoft.com/office/drawing/2014/main" id="{898A3B32-72A7-F711-1F9D-1E4B4BC2733A}"/>
              </a:ext>
            </a:extLst>
          </p:cNvPr>
          <p:cNvPicPr>
            <a:picLocks noChangeAspect="1"/>
          </p:cNvPicPr>
          <p:nvPr/>
        </p:nvPicPr>
        <p:blipFill rotWithShape="1">
          <a:blip r:embed="rId2"/>
          <a:srcRect l="11111" t="13250" r="13334" b="7246"/>
          <a:stretch/>
        </p:blipFill>
        <p:spPr>
          <a:xfrm>
            <a:off x="1413892" y="2204864"/>
            <a:ext cx="2808311" cy="2973507"/>
          </a:xfrm>
          <a:prstGeom prst="rect">
            <a:avLst/>
          </a:prstGeom>
        </p:spPr>
      </p:pic>
      <p:sp>
        <p:nvSpPr>
          <p:cNvPr id="6" name="Rectángulo 5">
            <a:extLst>
              <a:ext uri="{FF2B5EF4-FFF2-40B4-BE49-F238E27FC236}">
                <a16:creationId xmlns:a16="http://schemas.microsoft.com/office/drawing/2014/main" id="{9B2F3309-506D-0B7D-AE1A-0C39BA9EFE05}"/>
              </a:ext>
            </a:extLst>
          </p:cNvPr>
          <p:cNvSpPr/>
          <p:nvPr/>
        </p:nvSpPr>
        <p:spPr>
          <a:xfrm>
            <a:off x="11423004" y="5949280"/>
            <a:ext cx="64807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9</a:t>
            </a:r>
          </a:p>
        </p:txBody>
      </p:sp>
      <p:pic>
        <p:nvPicPr>
          <p:cNvPr id="8" name="Imagen 7" descr="Resultado de imagen para uanl">
            <a:extLst>
              <a:ext uri="{FF2B5EF4-FFF2-40B4-BE49-F238E27FC236}">
                <a16:creationId xmlns:a16="http://schemas.microsoft.com/office/drawing/2014/main" id="{8FDA5033-E1EF-55F4-C954-00394C34735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788" y="260648"/>
            <a:ext cx="1453515" cy="727710"/>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9" name="Imagen 8" descr="Resultado de imagen para fime">
            <a:extLst>
              <a:ext uri="{FF2B5EF4-FFF2-40B4-BE49-F238E27FC236}">
                <a16:creationId xmlns:a16="http://schemas.microsoft.com/office/drawing/2014/main" id="{16FA4FEB-4E96-A7DB-665B-E63B2B584D4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66820" y="260648"/>
            <a:ext cx="1432560" cy="727710"/>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Rectángulo 10">
            <a:extLst>
              <a:ext uri="{FF2B5EF4-FFF2-40B4-BE49-F238E27FC236}">
                <a16:creationId xmlns:a16="http://schemas.microsoft.com/office/drawing/2014/main" id="{5E09A27C-405C-A8A8-4637-AC1B967A9C1E}"/>
              </a:ext>
            </a:extLst>
          </p:cNvPr>
          <p:cNvSpPr/>
          <p:nvPr/>
        </p:nvSpPr>
        <p:spPr>
          <a:xfrm>
            <a:off x="0" y="5733256"/>
            <a:ext cx="11278988" cy="11247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31354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ista">
  <a:themeElements>
    <a:clrScheme name="Vist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TM03457515[[fn=Vista]]</Template>
  <TotalTime>0</TotalTime>
  <Words>915</Words>
  <Application>Microsoft Office PowerPoint</Application>
  <PresentationFormat>Personalizado</PresentationFormat>
  <Paragraphs>65</Paragraphs>
  <Slides>11</Slides>
  <Notes>1</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Arial</vt:lpstr>
      <vt:lpstr>Calibri</vt:lpstr>
      <vt:lpstr>Century Schoolbook</vt:lpstr>
      <vt:lpstr>Century Schoolbook (Cuerpo)</vt:lpstr>
      <vt:lpstr>Corbel</vt:lpstr>
      <vt:lpstr>Times New Roman</vt:lpstr>
      <vt:lpstr>Wingdings 2</vt:lpstr>
      <vt:lpstr>Vista</vt:lpstr>
      <vt:lpstr>Universidad Autónoma de Nuevo León Facultad de Ingeniería Mecánica y Eléctrica</vt:lpstr>
      <vt:lpstr>Índice I. Introducción………………………………………………………………………………..………………1 Biomecánica……………………………………………………………………………………….....................2 Justificación…………………………………………………………………………………………………......3 Hipótesis………………………………………………………………………………….………………..…….4 Objetivos………………………………………………………………………………….……………..……….5 II. Antecedentes y Fundamentos………………………………………………….…………………….....6 III. Diseño de las piezas del prototipo …………………………………………………………………..9 IV. Funcionamiento del prototipo ……………………………………………………………………….10 Conclusión…………………………………………………………….……………..………………………...11 </vt:lpstr>
      <vt:lpstr>Introducción</vt:lpstr>
      <vt:lpstr>Biomecánica</vt:lpstr>
      <vt:lpstr>Justificación</vt:lpstr>
      <vt:lpstr>Hipótesis</vt:lpstr>
      <vt:lpstr>Presentación de PowerPoint</vt:lpstr>
      <vt:lpstr>II. Antecedentes y Fundamentos</vt:lpstr>
      <vt:lpstr>III. Diseño de las piezas del prototipo </vt:lpstr>
      <vt:lpstr>IV. Funcionamiento del prototipo </vt:lpstr>
      <vt:lpstr>Conclusión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2022-11-09T23:52:52Z</dcterms:created>
  <dcterms:modified xsi:type="dcterms:W3CDTF">2022-11-21T02:55:53Z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